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9" r:id="rId4"/>
    <p:sldId id="272" r:id="rId5"/>
    <p:sldId id="267" r:id="rId6"/>
    <p:sldId id="269" r:id="rId7"/>
    <p:sldId id="273" r:id="rId8"/>
    <p:sldId id="271" r:id="rId9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15"/>
    </p:embeddedFont>
    <p:embeddedFont>
      <p:font typeface="Calibri Light" panose="020F0302020204030204" charset="0"/>
      <p:regular r:id="rId16"/>
      <p:italic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D19"/>
    <a:srgbClr val="02CFD3"/>
    <a:srgbClr val="057FC2"/>
    <a:srgbClr val="02C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gradFill>
              <a:gsLst>
                <a:gs pos="0">
                  <a:srgbClr val="057FC2"/>
                </a:gs>
                <a:gs pos="77000">
                  <a:srgbClr val="00CEFE"/>
                </a:gs>
              </a:gsLst>
              <a:lin ang="0" scaled="1"/>
            </a:gradFill>
            <a:ln w="12700" cap="flat">
              <a:noFill/>
              <a:miter lim="400000"/>
            </a:ln>
            <a:effectLst/>
          </c:spPr>
          <c:explosion val="0"/>
          <c:dLbls>
            <c:delete val="1"/>
          </c:dLbls>
          <c:cat>
            <c:strRef>
              <c:f>Sheet1!$B$1:$D$1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8392DEC-61B0-4DBD-AFF4-D5A6D70D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54565F7-C729-487F-A18B-DCFC0AB09D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r="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08602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A0D19"/>
              </a:gs>
              <a:gs pos="100000">
                <a:srgbClr val="0A0D19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08470" y="4095138"/>
            <a:ext cx="8011400" cy="565827"/>
          </a:xfrm>
          <a:prstGeom prst="rect">
            <a:avLst/>
          </a:prstGeom>
          <a:gradFill>
            <a:gsLst>
              <a:gs pos="10000">
                <a:srgbClr val="02C4C9"/>
              </a:gs>
              <a:gs pos="100000">
                <a:srgbClr val="02CFD3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274955" y="2980690"/>
            <a:ext cx="6850380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Human stress </a:t>
            </a:r>
            <a:endParaRPr lang="zh-CN" altLang="en-US" sz="5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zh-CN" altLang="en-US" sz="5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</a:t>
            </a:r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etection</a:t>
            </a:r>
            <a:endParaRPr lang="zh-CN" altLang="en-US" sz="5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b="1121"/>
          <a:stretch>
            <a:fillRect/>
          </a:stretch>
        </p:blipFill>
        <p:spPr>
          <a:xfrm>
            <a:off x="6034405" y="635"/>
            <a:ext cx="6157595" cy="5564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95" y="5565140"/>
            <a:ext cx="6114415" cy="1292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223353" y="2244304"/>
            <a:ext cx="6858001" cy="2369389"/>
          </a:xfrm>
          <a:prstGeom prst="rect">
            <a:avLst/>
          </a:prstGeom>
        </p:spPr>
      </p:pic>
      <p:grpSp>
        <p:nvGrpSpPr>
          <p:cNvPr id="5" name="Group"/>
          <p:cNvGrpSpPr/>
          <p:nvPr/>
        </p:nvGrpSpPr>
        <p:grpSpPr>
          <a:xfrm rot="0">
            <a:off x="4400550" y="662940"/>
            <a:ext cx="3239135" cy="3239135"/>
            <a:chOff x="0" y="0"/>
            <a:chExt cx="8637190" cy="8637190"/>
          </a:xfrm>
        </p:grpSpPr>
        <p:graphicFrame>
          <p:nvGraphicFramePr>
            <p:cNvPr id="10" name="2D Pie Chart"/>
            <p:cNvGraphicFramePr/>
            <p:nvPr/>
          </p:nvGraphicFramePr>
          <p:xfrm>
            <a:off x="0" y="0"/>
            <a:ext cx="8637191" cy="86371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1" name="Circle"/>
            <p:cNvSpPr/>
            <p:nvPr/>
          </p:nvSpPr>
          <p:spPr>
            <a:xfrm>
              <a:off x="426573" y="426573"/>
              <a:ext cx="7784045" cy="7784045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4907915" y="1914525"/>
            <a:ext cx="2376170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In General</a:t>
            </a:r>
            <a:endParaRPr lang="en-US" altLang="zh-CN" sz="3200" b="1" dirty="0">
              <a:gradFill>
                <a:gsLst>
                  <a:gs pos="0">
                    <a:srgbClr val="057FC2"/>
                  </a:gs>
                  <a:gs pos="77000">
                    <a:srgbClr val="00CEFE"/>
                  </a:gs>
                </a:gsLst>
                <a:lin ang="0" scaled="1"/>
              </a:gra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631315" y="506730"/>
            <a:ext cx="3036570" cy="150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000" b="1">
                <a:solidFill>
                  <a:srgbClr val="00B0F0"/>
                </a:solidFill>
                <a:sym typeface="+mn-ea"/>
              </a:rPr>
              <a:t>Eye movement</a:t>
            </a:r>
            <a:endParaRPr lang="en-US" sz="2000" b="1">
              <a:solidFill>
                <a:srgbClr val="00B0F0"/>
              </a:solidFill>
            </a:endParaRPr>
          </a:p>
          <a:p>
            <a:pPr algn="l"/>
            <a:r>
              <a:rPr lang="en-US">
                <a:sym typeface="+mn-ea"/>
              </a:rPr>
              <a:t> </a:t>
            </a:r>
            <a:endParaRPr lang="en-US"/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50-60% for child,adult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631315" y="2003425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000" b="1">
                <a:solidFill>
                  <a:srgbClr val="00B0F0"/>
                </a:solidFill>
                <a:sym typeface="+mn-ea"/>
              </a:rPr>
              <a:t>Blood oxygen levels</a:t>
            </a:r>
            <a:endParaRPr lang="en-US" sz="2000"/>
          </a:p>
          <a:p>
            <a:pPr algn="l"/>
            <a:endParaRPr lang="en-US"/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95-100% for child,adult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631315" y="3292475"/>
            <a:ext cx="3959860" cy="150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000" b="1">
                <a:solidFill>
                  <a:srgbClr val="00B0F0"/>
                </a:solidFill>
                <a:sym typeface="+mn-ea"/>
              </a:rPr>
              <a:t>Number of hours slept</a:t>
            </a:r>
            <a:endParaRPr lang="en-US" sz="2000" b="1">
              <a:solidFill>
                <a:srgbClr val="00B0F0"/>
              </a:solidFill>
            </a:endParaRPr>
          </a:p>
          <a:p>
            <a:pPr algn="l"/>
            <a:endParaRPr lang="en-US" b="1">
              <a:solidFill>
                <a:srgbClr val="00B0F0"/>
              </a:solidFill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9-11 hours child sleep per day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8-9 hours adults sleep per day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950200" y="2013585"/>
            <a:ext cx="2540000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000" b="1">
                <a:solidFill>
                  <a:srgbClr val="00B0F0"/>
                </a:solidFill>
                <a:sym typeface="+mn-ea"/>
              </a:rPr>
              <a:t>Heart rate</a:t>
            </a:r>
            <a:endParaRPr lang="en-US" sz="2000" b="1">
              <a:solidFill>
                <a:srgbClr val="00B0F0"/>
              </a:solidFill>
            </a:endParaRPr>
          </a:p>
          <a:p>
            <a:pPr algn="l"/>
            <a:endParaRPr lang="en-US" b="1">
              <a:solidFill>
                <a:srgbClr val="00B0F0"/>
              </a:solidFill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60-95 bpm for child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60-100 bpm for adult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868920" y="3335655"/>
            <a:ext cx="3878580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Body temperature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97.9°F to 100.4°F for child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97.5°F to 98.2°F for adult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7868920" y="335280"/>
            <a:ext cx="4248150" cy="1751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Respiration rate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12-20 breaths per minute for child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15-25 breaths per minute for adult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352925" y="4873625"/>
            <a:ext cx="46888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can be done using</a:t>
            </a:r>
            <a:endParaRPr lang="en-US" sz="20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Smart-Yoga Pillow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Wearable devices,Mobile apps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Sleep trackers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Oura ring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765" y="5414645"/>
            <a:ext cx="2962910" cy="127381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585" y="4799330"/>
            <a:ext cx="1170940" cy="1206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25" y="5542915"/>
            <a:ext cx="1364615" cy="1165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1135" y="2630805"/>
            <a:ext cx="10025380" cy="2663190"/>
          </a:xfrm>
          <a:prstGeom prst="rect">
            <a:avLst/>
          </a:prstGeom>
        </p:spPr>
      </p:pic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244308" y="2244304"/>
            <a:ext cx="6858001" cy="2369389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461135" y="760730"/>
            <a:ext cx="60159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 b="1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Describetion </a:t>
            </a:r>
            <a:r>
              <a:rPr lang="en-US" sz="3200" b="1">
                <a:solidFill>
                  <a:srgbClr val="00B0F0"/>
                </a:solidFill>
                <a:effectLst/>
              </a:rPr>
              <a:t>of Sleeping_Dataset</a:t>
            </a:r>
            <a:endParaRPr lang="en-US" sz="3200" b="1">
              <a:solidFill>
                <a:srgbClr val="00B0F0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9737" y="541377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605280" y="1526540"/>
            <a:ext cx="10285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Many nowadays sleep without considering the benefits sleep brings to the human body. The Smart-Yoga Pillow (SaYoPillow) is presented as an edge device to aid in the understanding of the link between stress and sleep.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60240" y="5567680"/>
            <a:ext cx="7341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Stress Levels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(0- low/normal, 1 – medium low, 2- medium, 3-medium high, 4 -high)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145" y="102870"/>
            <a:ext cx="2259330" cy="14236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706789"/>
            <a:ext cx="5085988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Methodology</a:t>
            </a:r>
            <a:endParaRPr lang="en-US" altLang="zh-CN" sz="3200" b="1" dirty="0">
              <a:gradFill>
                <a:gsLst>
                  <a:gs pos="0">
                    <a:srgbClr val="057FC2"/>
                  </a:gs>
                  <a:gs pos="77000">
                    <a:srgbClr val="00CEFE"/>
                  </a:gs>
                </a:gsLst>
                <a:lin ang="0" scaled="1"/>
              </a:gra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9737" y="541377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52488" y="3747651"/>
            <a:ext cx="8887025" cy="0"/>
          </a:xfrm>
          <a:prstGeom prst="line">
            <a:avLst/>
          </a:prstGeom>
          <a:ln w="15875">
            <a:solidFill>
              <a:srgbClr val="057F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538467" y="3320588"/>
            <a:ext cx="827984" cy="827984"/>
          </a:xfrm>
          <a:prstGeom prst="ellipse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Arial" panose="020B0604020202020204" pitchFamily="34" charset="0"/>
              </a:rPr>
              <a:t>01</a:t>
            </a:r>
            <a:endParaRPr lang="zh-CN" alt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10238" y="3320588"/>
            <a:ext cx="827984" cy="827984"/>
          </a:xfrm>
          <a:prstGeom prst="ellipse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Arial" panose="020B0604020202020204" pitchFamily="34" charset="0"/>
              </a:rPr>
              <a:t>02</a:t>
            </a:r>
            <a:endParaRPr lang="zh-CN" alt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682008" y="3320588"/>
            <a:ext cx="827984" cy="827984"/>
          </a:xfrm>
          <a:prstGeom prst="ellipse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Arial" panose="020B0604020202020204" pitchFamily="34" charset="0"/>
              </a:rPr>
              <a:t>03</a:t>
            </a:r>
            <a:endParaRPr lang="zh-CN" alt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753779" y="3320588"/>
            <a:ext cx="827984" cy="827984"/>
          </a:xfrm>
          <a:prstGeom prst="ellipse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Arial" panose="020B0604020202020204" pitchFamily="34" charset="0"/>
              </a:rPr>
              <a:t>04</a:t>
            </a:r>
            <a:endParaRPr lang="zh-CN" alt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825550" y="3320588"/>
            <a:ext cx="827984" cy="827984"/>
          </a:xfrm>
          <a:prstGeom prst="ellipse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Arial" panose="020B0604020202020204" pitchFamily="34" charset="0"/>
              </a:rPr>
              <a:t>05</a:t>
            </a:r>
            <a:endParaRPr lang="zh-CN" alt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Oval 8_1"/>
          <p:cNvSpPr/>
          <p:nvPr/>
        </p:nvSpPr>
        <p:spPr>
          <a:xfrm>
            <a:off x="670561" y="2452684"/>
            <a:ext cx="2563797" cy="2563792"/>
          </a:xfrm>
          <a:prstGeom prst="ellipse">
            <a:avLst/>
          </a:prstGeom>
          <a:noFill/>
          <a:ln>
            <a:solidFill>
              <a:srgbClr val="057FC2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b="1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Oval 9_1"/>
          <p:cNvSpPr/>
          <p:nvPr/>
        </p:nvSpPr>
        <p:spPr>
          <a:xfrm>
            <a:off x="2742332" y="2452684"/>
            <a:ext cx="2563797" cy="2563792"/>
          </a:xfrm>
          <a:prstGeom prst="ellipse">
            <a:avLst/>
          </a:prstGeom>
          <a:noFill/>
          <a:ln>
            <a:solidFill>
              <a:srgbClr val="057FC2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b="1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Oval 10_1"/>
          <p:cNvSpPr/>
          <p:nvPr/>
        </p:nvSpPr>
        <p:spPr>
          <a:xfrm>
            <a:off x="4814102" y="2452684"/>
            <a:ext cx="2563797" cy="2563792"/>
          </a:xfrm>
          <a:prstGeom prst="ellipse">
            <a:avLst/>
          </a:prstGeom>
          <a:noFill/>
          <a:ln>
            <a:solidFill>
              <a:srgbClr val="057FC2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Oval 11_1"/>
          <p:cNvSpPr/>
          <p:nvPr/>
        </p:nvSpPr>
        <p:spPr>
          <a:xfrm>
            <a:off x="6885873" y="2452684"/>
            <a:ext cx="2563797" cy="2563792"/>
          </a:xfrm>
          <a:prstGeom prst="ellipse">
            <a:avLst/>
          </a:prstGeom>
          <a:noFill/>
          <a:ln>
            <a:solidFill>
              <a:srgbClr val="057FC2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Oval 12_1"/>
          <p:cNvSpPr/>
          <p:nvPr/>
        </p:nvSpPr>
        <p:spPr>
          <a:xfrm>
            <a:off x="8957644" y="2452684"/>
            <a:ext cx="2563797" cy="2563792"/>
          </a:xfrm>
          <a:prstGeom prst="ellipse">
            <a:avLst/>
          </a:prstGeom>
          <a:noFill/>
          <a:ln>
            <a:solidFill>
              <a:srgbClr val="057FC2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TextBox 30"/>
          <p:cNvSpPr txBox="1"/>
          <p:nvPr/>
        </p:nvSpPr>
        <p:spPr>
          <a:xfrm>
            <a:off x="670560" y="5166634"/>
            <a:ext cx="25637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Data collection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1" name="TextBox 30"/>
          <p:cNvSpPr txBox="1"/>
          <p:nvPr/>
        </p:nvSpPr>
        <p:spPr>
          <a:xfrm>
            <a:off x="4814102" y="5166634"/>
            <a:ext cx="256379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Development of a machine learning model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8957643" y="5166634"/>
            <a:ext cx="25637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Stress detection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3" name="TextBox 30"/>
          <p:cNvSpPr txBox="1"/>
          <p:nvPr/>
        </p:nvSpPr>
        <p:spPr>
          <a:xfrm>
            <a:off x="6885873" y="4310034"/>
            <a:ext cx="256379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Model training 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and validation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742331" y="4310034"/>
            <a:ext cx="256379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Data Preprocessing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1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5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9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ṧļiḋè"/>
          <p:cNvSpPr/>
          <p:nvPr/>
        </p:nvSpPr>
        <p:spPr>
          <a:xfrm>
            <a:off x="3139798" y="2628371"/>
            <a:ext cx="658532" cy="1092804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iṩļiḓê"/>
          <p:cNvSpPr/>
          <p:nvPr/>
        </p:nvSpPr>
        <p:spPr>
          <a:xfrm>
            <a:off x="2668940" y="2628371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í$ľíḍè"/>
          <p:cNvSpPr/>
          <p:nvPr/>
        </p:nvSpPr>
        <p:spPr>
          <a:xfrm flipV="1">
            <a:off x="2668940" y="3174773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íṣḻiḓê"/>
          <p:cNvSpPr/>
          <p:nvPr/>
        </p:nvSpPr>
        <p:spPr>
          <a:xfrm>
            <a:off x="2472710" y="3392383"/>
            <a:ext cx="658532" cy="1092804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îš1iďé"/>
          <p:cNvSpPr/>
          <p:nvPr/>
        </p:nvSpPr>
        <p:spPr>
          <a:xfrm>
            <a:off x="2001852" y="3392383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iṣḻîḍê"/>
          <p:cNvSpPr/>
          <p:nvPr/>
        </p:nvSpPr>
        <p:spPr>
          <a:xfrm flipV="1">
            <a:off x="2001852" y="3938785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íšḷîḓé"/>
          <p:cNvSpPr/>
          <p:nvPr/>
        </p:nvSpPr>
        <p:spPr>
          <a:xfrm>
            <a:off x="3807122" y="3392383"/>
            <a:ext cx="658532" cy="1092804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îŝļíḓe"/>
          <p:cNvSpPr/>
          <p:nvPr/>
        </p:nvSpPr>
        <p:spPr>
          <a:xfrm>
            <a:off x="3336264" y="3392383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îṣḷiḋe"/>
          <p:cNvSpPr/>
          <p:nvPr/>
        </p:nvSpPr>
        <p:spPr>
          <a:xfrm flipV="1">
            <a:off x="3336264" y="3938785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ís1ïḍè"/>
          <p:cNvSpPr/>
          <p:nvPr/>
        </p:nvSpPr>
        <p:spPr>
          <a:xfrm>
            <a:off x="3139798" y="4156399"/>
            <a:ext cx="658532" cy="1092804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íşľïďe"/>
          <p:cNvSpPr/>
          <p:nvPr/>
        </p:nvSpPr>
        <p:spPr>
          <a:xfrm>
            <a:off x="2668940" y="4156399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iŝḷíďé"/>
          <p:cNvSpPr/>
          <p:nvPr/>
        </p:nvSpPr>
        <p:spPr>
          <a:xfrm flipV="1">
            <a:off x="2668940" y="4702801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79740" y="3174773"/>
            <a:ext cx="3263593" cy="0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479740" y="4702801"/>
            <a:ext cx="3390915" cy="0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814233" y="3938785"/>
            <a:ext cx="2516989" cy="0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60400" y="706789"/>
            <a:ext cx="5085988" cy="1272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Machine learning</a:t>
            </a:r>
            <a:endParaRPr lang="en-US" sz="3200" b="1"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3200" b="1" dirty="0"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9737" y="541377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TextBox 30"/>
          <p:cNvSpPr txBox="1"/>
          <p:nvPr/>
        </p:nvSpPr>
        <p:spPr>
          <a:xfrm>
            <a:off x="6870700" y="2661920"/>
            <a:ext cx="1729105" cy="1059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Logistic regressionon</a:t>
            </a:r>
            <a:endParaRPr lang="en-US" sz="1050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Navie bayes</a:t>
            </a:r>
            <a:endParaRPr lang="en-US" sz="1050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 LightGBM</a:t>
            </a:r>
            <a:endParaRPr lang="en-US" sz="1050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catboost</a:t>
            </a:r>
            <a:endParaRPr lang="en-US" sz="1050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SVM</a:t>
            </a:r>
            <a:endParaRPr lang="en-US" sz="1050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6917222" y="4463461"/>
            <a:ext cx="5274778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Decision tree</a:t>
            </a:r>
            <a:endParaRPr lang="en-US" sz="1050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sz="105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3" name="TextBox 30"/>
          <p:cNvSpPr txBox="1"/>
          <p:nvPr/>
        </p:nvSpPr>
        <p:spPr>
          <a:xfrm>
            <a:off x="5469903" y="3721035"/>
            <a:ext cx="5274778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XGB classifier</a:t>
            </a:r>
            <a:endParaRPr lang="en-US" sz="1050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Random forest classifier</a:t>
            </a:r>
            <a:endParaRPr lang="en-US" sz="1050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gradient boosting regressor</a:t>
            </a:r>
            <a:endParaRPr lang="en-US" sz="1050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sz="105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802505" y="2832735"/>
            <a:ext cx="767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100%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4691380" y="3592195"/>
            <a:ext cx="6400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98%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5680710" y="4279265"/>
            <a:ext cx="8305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98.4%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2775" y="328930"/>
            <a:ext cx="385572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1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5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244308" y="2244304"/>
            <a:ext cx="6858001" cy="2369389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045335" y="697230"/>
            <a:ext cx="8585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800" b="1">
                <a:solidFill>
                  <a:srgbClr val="00B0F0"/>
                </a:solidFill>
              </a:rPr>
              <a:t>UI </a:t>
            </a:r>
            <a:endParaRPr lang="en-US" sz="4800" b="1">
              <a:solidFill>
                <a:srgbClr val="00B0F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645410" y="1077595"/>
            <a:ext cx="1323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00B0F0"/>
                </a:solidFill>
              </a:rPr>
              <a:t>using tkinter</a:t>
            </a:r>
            <a:endParaRPr lang="en-US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85" y="298450"/>
            <a:ext cx="2162175" cy="23158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245" y="2614295"/>
            <a:ext cx="714756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-3904" r="43487" b="41050"/>
          <a:stretch>
            <a:fillRect/>
          </a:stretch>
        </p:blipFill>
        <p:spPr>
          <a:xfrm flipH="1">
            <a:off x="-1" y="4172752"/>
            <a:ext cx="12249561" cy="2685248"/>
          </a:xfrm>
          <a:prstGeom prst="rect">
            <a:avLst/>
          </a:prstGeom>
        </p:spPr>
      </p:pic>
      <p:pic>
        <p:nvPicPr>
          <p:cNvPr id="4" name="图片 3" descr="图片包含 熨斗&#10;&#10;描述已自动生成"/>
          <p:cNvPicPr>
            <a:picLocks noChangeAspect="1"/>
          </p:cNvPicPr>
          <p:nvPr/>
        </p:nvPicPr>
        <p:blipFill rotWithShape="1"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-3904" r="43487" b="62694"/>
          <a:stretch>
            <a:fillRect/>
          </a:stretch>
        </p:blipFill>
        <p:spPr>
          <a:xfrm flipV="1">
            <a:off x="-1" y="-1"/>
            <a:ext cx="12249561" cy="17605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39379" y="1417913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79764" y="1418117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0149" y="1418117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75419" y="1418117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26904" y="1418117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71707" y="1418117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8029575" y="3309938"/>
            <a:ext cx="5080000" cy="20453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508000"/>
            <a:r>
              <a:rPr lang="en-US" sz="2000" b="1">
                <a:latin typeface="Times New Roman" panose="02020603050405020304" charset="0"/>
              </a:rPr>
              <a:t>Team Members</a:t>
            </a:r>
            <a:r>
              <a:rPr lang="en-US" sz="1350" b="0">
                <a:latin typeface="Times New Roman" panose="02020603050405020304" charset="0"/>
                <a:cs typeface="等线" charset="0"/>
              </a:rPr>
              <a:t>  </a:t>
            </a:r>
            <a:r>
              <a:rPr lang="en-US" sz="1600" b="1">
                <a:latin typeface="Times New Roman" panose="02020603050405020304" charset="0"/>
                <a:cs typeface="等线" charset="0"/>
              </a:rPr>
              <a:t>20MIA1031 -   SANJAY.M20MIA1039-   SRIGANTH R20MIA1106-    MADHU KIRAN P20MIA1117-   PILLARAM MANOJ</a:t>
            </a:r>
            <a:r>
              <a:rPr lang="en-US" sz="1600" b="1">
                <a:solidFill>
                  <a:srgbClr val="000000"/>
                </a:solidFill>
                <a:latin typeface="Times New Roman" panose="02020603050405020304" charset="0"/>
                <a:cs typeface="等线" charset="0"/>
              </a:rPr>
              <a:t>20MIA1162 -   GUNA SHANKAR.S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Century Gothic"/>
        <a:ea typeface="微软雅黑"/>
        <a:cs typeface=""/>
      </a:majorFont>
      <a:minorFont>
        <a:latin typeface="Calibri Light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57FC2"/>
            </a:gs>
            <a:gs pos="77000">
              <a:srgbClr val="00CEFE"/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1282</Words>
  <Application>WPS Presentation</Application>
  <PresentationFormat>宽屏</PresentationFormat>
  <Paragraphs>124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SimSun</vt:lpstr>
      <vt:lpstr>Wingdings</vt:lpstr>
      <vt:lpstr>Microsoft YaHei Light</vt:lpstr>
      <vt:lpstr>Times New Roman</vt:lpstr>
      <vt:lpstr>等线</vt:lpstr>
      <vt:lpstr>Microsoft YaHei</vt:lpstr>
      <vt:lpstr>Arial Unicode MS</vt:lpstr>
      <vt:lpstr>Calibri Light</vt:lpstr>
      <vt:lpstr>Calibri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 luo</dc:creator>
  <cp:lastModifiedBy>SANJAY M 20MIA1031</cp:lastModifiedBy>
  <cp:revision>119</cp:revision>
  <dcterms:created xsi:type="dcterms:W3CDTF">2019-06-08T03:40:00Z</dcterms:created>
  <dcterms:modified xsi:type="dcterms:W3CDTF">2023-04-27T17:29:40Z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1033-11.2.0.11536</vt:lpwstr>
  </property>
  <property fmtid="{D5CDD505-2E9C-101B-9397-08002B2CF9AE}" pid="3" name="ICV">
    <vt:lpwstr>3E3DD49FB6FE457FBE35B305A0D22A60</vt:lpwstr>
  </property>
</Properties>
</file>